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70" r:id="rId2"/>
    <p:sldId id="282" r:id="rId3"/>
    <p:sldId id="283" r:id="rId4"/>
    <p:sldId id="284" r:id="rId5"/>
    <p:sldId id="294" r:id="rId6"/>
    <p:sldId id="290" r:id="rId7"/>
    <p:sldId id="293" r:id="rId8"/>
    <p:sldId id="295" r:id="rId9"/>
    <p:sldId id="296" r:id="rId10"/>
    <p:sldId id="297" r:id="rId11"/>
    <p:sldId id="285" r:id="rId12"/>
    <p:sldId id="298" r:id="rId13"/>
    <p:sldId id="29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 –</a:t>
            </a:r>
          </a:p>
          <a:p>
            <a:pPr lvl="1"/>
            <a:r>
              <a:rPr lang="en-US" dirty="0"/>
              <a:t>Balancing Reactions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</a:t>
            </a:r>
          </a:p>
          <a:p>
            <a:pPr lvl="1"/>
            <a:r>
              <a:rPr lang="en-US" dirty="0"/>
              <a:t>ID chemical reactions</a:t>
            </a:r>
          </a:p>
          <a:p>
            <a:pPr lvl="1"/>
            <a:r>
              <a:rPr lang="en-US" dirty="0"/>
              <a:t>Chemical equation notation</a:t>
            </a:r>
          </a:p>
          <a:p>
            <a:pPr lvl="1"/>
            <a:r>
              <a:rPr lang="en-US" dirty="0"/>
              <a:t>Balance equations</a:t>
            </a:r>
          </a:p>
          <a:p>
            <a:pPr lvl="1"/>
            <a:r>
              <a:rPr lang="en-US" dirty="0"/>
              <a:t>Write equations from word descriptions</a:t>
            </a:r>
          </a:p>
          <a:p>
            <a:r>
              <a:rPr lang="en-US" dirty="0"/>
              <a:t>Assignment:  </a:t>
            </a:r>
          </a:p>
          <a:p>
            <a:r>
              <a:rPr lang="en-US" dirty="0"/>
              <a:t>Balancing Reactions Worksheet (Skip instructions for Blank on left on p2. Just balance for now.)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_____C</a:t>
            </a:r>
            <a:r>
              <a:rPr lang="en-US" sz="2400" b="1" baseline="-25000" dirty="0"/>
              <a:t>5</a:t>
            </a:r>
            <a:r>
              <a:rPr lang="en-US" sz="2400" b="1" dirty="0"/>
              <a:t>H</a:t>
            </a:r>
            <a:r>
              <a:rPr lang="en-US" sz="2400" b="1" baseline="-25000" dirty="0"/>
              <a:t>12 </a:t>
            </a:r>
            <a:r>
              <a:rPr lang="en-US" sz="2400" b="1" dirty="0"/>
              <a:t>+ _____O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 _____CO</a:t>
            </a:r>
            <a:r>
              <a:rPr lang="en-US" sz="2400" b="1" baseline="-25000" dirty="0"/>
              <a:t>2</a:t>
            </a:r>
            <a:r>
              <a:rPr lang="en-US" sz="2400" b="1" dirty="0"/>
              <a:t> + _____H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As you practice balancing you’ll be able to do it without the inventories, but if you get stuck, the inventory will always work.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25488-242B-4986-B44E-3FE6AAE97F79}"/>
              </a:ext>
            </a:extLst>
          </p:cNvPr>
          <p:cNvSpPr txBox="1"/>
          <p:nvPr/>
        </p:nvSpPr>
        <p:spPr>
          <a:xfrm>
            <a:off x="6983897" y="260350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9E927-3599-4B6F-9AE1-98C9A3449DD0}"/>
              </a:ext>
            </a:extLst>
          </p:cNvPr>
          <p:cNvSpPr txBox="1"/>
          <p:nvPr/>
        </p:nvSpPr>
        <p:spPr>
          <a:xfrm>
            <a:off x="5362374" y="260350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C5938-0C5C-4D27-9C84-84D6D0C0996F}"/>
              </a:ext>
            </a:extLst>
          </p:cNvPr>
          <p:cNvSpPr txBox="1"/>
          <p:nvPr/>
        </p:nvSpPr>
        <p:spPr>
          <a:xfrm>
            <a:off x="3674592" y="260350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E65409-3C50-409D-865C-222D21BE6C91}"/>
              </a:ext>
            </a:extLst>
          </p:cNvPr>
          <p:cNvSpPr txBox="1"/>
          <p:nvPr/>
        </p:nvSpPr>
        <p:spPr>
          <a:xfrm>
            <a:off x="1798546" y="260350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3606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4015"/>
            <a:ext cx="9674155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Hint: 9 molecular elements: H</a:t>
            </a:r>
            <a:r>
              <a:rPr lang="en-US" sz="2400" b="1" baseline="-25000" dirty="0"/>
              <a:t>2</a:t>
            </a:r>
            <a:r>
              <a:rPr lang="en-US" sz="2400" b="1" dirty="0"/>
              <a:t>, N</a:t>
            </a:r>
            <a:r>
              <a:rPr lang="en-US" sz="2400" b="1" baseline="-25000" dirty="0"/>
              <a:t>2</a:t>
            </a:r>
            <a:r>
              <a:rPr lang="en-US" sz="2400" b="1" dirty="0"/>
              <a:t>, O</a:t>
            </a:r>
            <a:r>
              <a:rPr lang="en-US" sz="2400" b="1" baseline="-25000" dirty="0"/>
              <a:t>2</a:t>
            </a:r>
            <a:r>
              <a:rPr lang="en-US" sz="2400" b="1" dirty="0"/>
              <a:t>, F</a:t>
            </a:r>
            <a:r>
              <a:rPr lang="en-US" sz="2400" b="1" baseline="-25000" dirty="0"/>
              <a:t>2</a:t>
            </a:r>
            <a:r>
              <a:rPr lang="en-US" sz="2400" b="1" dirty="0"/>
              <a:t>, Cl</a:t>
            </a:r>
            <a:r>
              <a:rPr lang="en-US" sz="2400" b="1" baseline="-25000" dirty="0"/>
              <a:t>2</a:t>
            </a:r>
            <a:r>
              <a:rPr lang="en-US" sz="2400" b="1" dirty="0"/>
              <a:t>, Br</a:t>
            </a:r>
            <a:r>
              <a:rPr lang="en-US" sz="2400" b="1" baseline="-25000" dirty="0"/>
              <a:t>2</a:t>
            </a:r>
            <a:r>
              <a:rPr lang="en-US" sz="2400" b="1" dirty="0"/>
              <a:t>, I</a:t>
            </a:r>
            <a:r>
              <a:rPr lang="en-US" sz="2400" b="1" baseline="-25000" dirty="0"/>
              <a:t>2</a:t>
            </a:r>
            <a:r>
              <a:rPr lang="en-US" sz="2400" b="1" dirty="0"/>
              <a:t>, P</a:t>
            </a:r>
            <a:r>
              <a:rPr lang="en-US" sz="2400" b="1" baseline="-25000" dirty="0"/>
              <a:t>4</a:t>
            </a:r>
            <a:r>
              <a:rPr lang="en-US" sz="2400" b="1" dirty="0"/>
              <a:t>, S</a:t>
            </a:r>
            <a:r>
              <a:rPr lang="en-US" sz="2400" b="1" baseline="-25000" dirty="0"/>
              <a:t>8</a:t>
            </a:r>
            <a:endParaRPr lang="en-US" sz="2400" b="1" dirty="0"/>
          </a:p>
          <a:p>
            <a:r>
              <a:rPr lang="en-US" sz="2400" b="1" dirty="0"/>
              <a:t>When solid sodium metal reacts with liquid water, an aqueous solution of sodium hydroxide and hydrogen gas are formed.</a:t>
            </a:r>
          </a:p>
          <a:p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AB1C23-6880-4D57-8A87-0B9F3FF10743}"/>
              </a:ext>
            </a:extLst>
          </p:cNvPr>
          <p:cNvSpPr txBox="1"/>
          <p:nvPr/>
        </p:nvSpPr>
        <p:spPr>
          <a:xfrm>
            <a:off x="2266122" y="3941332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Na(s)    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A6424-17C7-477A-97EE-5AAAF59AD565}"/>
              </a:ext>
            </a:extLst>
          </p:cNvPr>
          <p:cNvSpPr txBox="1"/>
          <p:nvPr/>
        </p:nvSpPr>
        <p:spPr>
          <a:xfrm>
            <a:off x="4134869" y="394133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</a:t>
            </a:r>
            <a:r>
              <a:rPr lang="en-US" sz="2400" b="1" baseline="-25000" dirty="0"/>
              <a:t>2</a:t>
            </a:r>
            <a:r>
              <a:rPr lang="en-US" sz="2400" b="1" dirty="0"/>
              <a:t>O(l)   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A8D6D7-2652-4CCC-814A-4FC139955425}"/>
              </a:ext>
            </a:extLst>
          </p:cNvPr>
          <p:cNvSpPr txBox="1"/>
          <p:nvPr/>
        </p:nvSpPr>
        <p:spPr>
          <a:xfrm>
            <a:off x="6333584" y="3941331"/>
            <a:ext cx="2255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NaOH(aq)    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3C98D5-5B21-4A56-ADE4-11D19189F694}"/>
              </a:ext>
            </a:extLst>
          </p:cNvPr>
          <p:cNvSpPr txBox="1"/>
          <p:nvPr/>
        </p:nvSpPr>
        <p:spPr>
          <a:xfrm>
            <a:off x="9168299" y="3941331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</a:t>
            </a:r>
            <a:r>
              <a:rPr lang="en-US" sz="2400" b="1" baseline="-25000" dirty="0"/>
              <a:t>2</a:t>
            </a:r>
            <a:r>
              <a:rPr lang="en-US" sz="2400" b="1" dirty="0"/>
              <a:t>(g)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5D38DE-F824-4328-B2BC-162F9D160E1F}"/>
              </a:ext>
            </a:extLst>
          </p:cNvPr>
          <p:cNvSpPr txBox="1"/>
          <p:nvPr/>
        </p:nvSpPr>
        <p:spPr>
          <a:xfrm>
            <a:off x="1771229" y="398749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293D09-FB5F-43DA-8411-AA74254CC19B}"/>
              </a:ext>
            </a:extLst>
          </p:cNvPr>
          <p:cNvSpPr txBox="1"/>
          <p:nvPr/>
        </p:nvSpPr>
        <p:spPr>
          <a:xfrm>
            <a:off x="3814562" y="398749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5300BA-8996-4FD9-84B4-F94BBE7F69B7}"/>
              </a:ext>
            </a:extLst>
          </p:cNvPr>
          <p:cNvSpPr txBox="1"/>
          <p:nvPr/>
        </p:nvSpPr>
        <p:spPr>
          <a:xfrm>
            <a:off x="6006598" y="398749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EEB800-D047-41CD-8E5B-807844663E25}"/>
              </a:ext>
            </a:extLst>
          </p:cNvPr>
          <p:cNvSpPr txBox="1"/>
          <p:nvPr/>
        </p:nvSpPr>
        <p:spPr>
          <a:xfrm>
            <a:off x="8794656" y="401173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212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4015"/>
            <a:ext cx="9674155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Hint: 9 molecular elements: H</a:t>
            </a:r>
            <a:r>
              <a:rPr lang="en-US" sz="2400" b="1" baseline="-25000" dirty="0"/>
              <a:t>2</a:t>
            </a:r>
            <a:r>
              <a:rPr lang="en-US" sz="2400" b="1" dirty="0"/>
              <a:t>, N</a:t>
            </a:r>
            <a:r>
              <a:rPr lang="en-US" sz="2400" b="1" baseline="-25000" dirty="0"/>
              <a:t>2</a:t>
            </a:r>
            <a:r>
              <a:rPr lang="en-US" sz="2400" b="1" dirty="0"/>
              <a:t>, O</a:t>
            </a:r>
            <a:r>
              <a:rPr lang="en-US" sz="2400" b="1" baseline="-25000" dirty="0"/>
              <a:t>2</a:t>
            </a:r>
            <a:r>
              <a:rPr lang="en-US" sz="2400" b="1" dirty="0"/>
              <a:t>, F</a:t>
            </a:r>
            <a:r>
              <a:rPr lang="en-US" sz="2400" b="1" baseline="-25000" dirty="0"/>
              <a:t>2</a:t>
            </a:r>
            <a:r>
              <a:rPr lang="en-US" sz="2400" b="1" dirty="0"/>
              <a:t>, Cl</a:t>
            </a:r>
            <a:r>
              <a:rPr lang="en-US" sz="2400" b="1" baseline="-25000" dirty="0"/>
              <a:t>2</a:t>
            </a:r>
            <a:r>
              <a:rPr lang="en-US" sz="2400" b="1" dirty="0"/>
              <a:t>, Br</a:t>
            </a:r>
            <a:r>
              <a:rPr lang="en-US" sz="2400" b="1" baseline="-25000" dirty="0"/>
              <a:t>2</a:t>
            </a:r>
            <a:r>
              <a:rPr lang="en-US" sz="2400" b="1" dirty="0"/>
              <a:t>, I</a:t>
            </a:r>
            <a:r>
              <a:rPr lang="en-US" sz="2400" b="1" baseline="-25000" dirty="0"/>
              <a:t>2</a:t>
            </a:r>
            <a:r>
              <a:rPr lang="en-US" sz="2400" b="1" dirty="0"/>
              <a:t>, P</a:t>
            </a:r>
            <a:r>
              <a:rPr lang="en-US" sz="2400" b="1" baseline="-25000" dirty="0"/>
              <a:t>4</a:t>
            </a:r>
            <a:r>
              <a:rPr lang="en-US" sz="2400" b="1" dirty="0"/>
              <a:t>, S</a:t>
            </a:r>
            <a:r>
              <a:rPr lang="en-US" sz="2400" b="1" baseline="-25000" dirty="0"/>
              <a:t>8</a:t>
            </a:r>
            <a:endParaRPr lang="en-US" sz="2400" b="1" dirty="0"/>
          </a:p>
          <a:p>
            <a:r>
              <a:rPr lang="en-US" sz="2400" b="1" dirty="0"/>
              <a:t>When aqueous calcium chloride and aqueous sodium sulfate are mixed a white solid of calcium sulfate forms in an aqueous solution of sodium chloride.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5B9095-B281-4638-B4F4-3AD3B219589F}"/>
              </a:ext>
            </a:extLst>
          </p:cNvPr>
          <p:cNvSpPr txBox="1"/>
          <p:nvPr/>
        </p:nvSpPr>
        <p:spPr>
          <a:xfrm>
            <a:off x="1749287" y="4431662"/>
            <a:ext cx="223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CaCl</a:t>
            </a:r>
            <a:r>
              <a:rPr lang="en-US" sz="2400" b="1" baseline="-25000" dirty="0"/>
              <a:t>2</a:t>
            </a:r>
            <a:r>
              <a:rPr lang="en-US" sz="2400" b="1" dirty="0"/>
              <a:t>(aq)    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0A0F5E-0C6F-469E-9D09-75241EB12DBD}"/>
              </a:ext>
            </a:extLst>
          </p:cNvPr>
          <p:cNvSpPr txBox="1"/>
          <p:nvPr/>
        </p:nvSpPr>
        <p:spPr>
          <a:xfrm>
            <a:off x="4167809" y="4431661"/>
            <a:ext cx="255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</a:t>
            </a:r>
            <a:r>
              <a:rPr lang="en-US" sz="2400" b="1" baseline="-25000" dirty="0"/>
              <a:t>2</a:t>
            </a:r>
            <a:r>
              <a:rPr lang="en-US" sz="2400" b="1" dirty="0"/>
              <a:t>SO</a:t>
            </a:r>
            <a:r>
              <a:rPr lang="en-US" sz="2400" b="1" baseline="-25000" dirty="0"/>
              <a:t>4</a:t>
            </a:r>
            <a:r>
              <a:rPr lang="en-US" sz="2400" b="1" dirty="0"/>
              <a:t>(aq)   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E9C7C0-C1C7-4387-A7F2-53A545E0A1A2}"/>
              </a:ext>
            </a:extLst>
          </p:cNvPr>
          <p:cNvSpPr txBox="1"/>
          <p:nvPr/>
        </p:nvSpPr>
        <p:spPr>
          <a:xfrm>
            <a:off x="6992240" y="4431661"/>
            <a:ext cx="20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CaSO</a:t>
            </a:r>
            <a:r>
              <a:rPr lang="en-US" sz="2400" b="1" baseline="-25000" dirty="0"/>
              <a:t>4</a:t>
            </a:r>
            <a:r>
              <a:rPr lang="en-US" sz="2400" b="1" dirty="0"/>
              <a:t>(s)    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1C588-B92E-4C07-A6D8-74B7FDAFBF2C}"/>
              </a:ext>
            </a:extLst>
          </p:cNvPr>
          <p:cNvSpPr txBox="1"/>
          <p:nvPr/>
        </p:nvSpPr>
        <p:spPr>
          <a:xfrm>
            <a:off x="9327664" y="4431661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NaCl(aq)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0BEBCE-64E5-467E-8F3E-72C6825310C6}"/>
              </a:ext>
            </a:extLst>
          </p:cNvPr>
          <p:cNvSpPr txBox="1"/>
          <p:nvPr/>
        </p:nvSpPr>
        <p:spPr>
          <a:xfrm>
            <a:off x="9054023" y="447782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B24F8-663B-43E0-B4EA-53D2D8618D8E}"/>
              </a:ext>
            </a:extLst>
          </p:cNvPr>
          <p:cNvSpPr txBox="1"/>
          <p:nvPr/>
        </p:nvSpPr>
        <p:spPr>
          <a:xfrm>
            <a:off x="1404730" y="447782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CBF276-5055-4C60-9364-5D176998ED2B}"/>
              </a:ext>
            </a:extLst>
          </p:cNvPr>
          <p:cNvSpPr txBox="1"/>
          <p:nvPr/>
        </p:nvSpPr>
        <p:spPr>
          <a:xfrm>
            <a:off x="3913124" y="447782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CE87A7-9924-4C80-B2A3-8DB08065AC77}"/>
              </a:ext>
            </a:extLst>
          </p:cNvPr>
          <p:cNvSpPr txBox="1"/>
          <p:nvPr/>
        </p:nvSpPr>
        <p:spPr>
          <a:xfrm>
            <a:off x="6718599" y="448880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961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4015"/>
            <a:ext cx="9674155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Hint: 9 molecular elements: H</a:t>
            </a:r>
            <a:r>
              <a:rPr lang="en-US" sz="2400" b="1" baseline="-25000" dirty="0"/>
              <a:t>2</a:t>
            </a:r>
            <a:r>
              <a:rPr lang="en-US" sz="2400" b="1" dirty="0"/>
              <a:t>, N</a:t>
            </a:r>
            <a:r>
              <a:rPr lang="en-US" sz="2400" b="1" baseline="-25000" dirty="0"/>
              <a:t>2</a:t>
            </a:r>
            <a:r>
              <a:rPr lang="en-US" sz="2400" b="1" dirty="0"/>
              <a:t>, O</a:t>
            </a:r>
            <a:r>
              <a:rPr lang="en-US" sz="2400" b="1" baseline="-25000" dirty="0"/>
              <a:t>2</a:t>
            </a:r>
            <a:r>
              <a:rPr lang="en-US" sz="2400" b="1" dirty="0"/>
              <a:t>, F</a:t>
            </a:r>
            <a:r>
              <a:rPr lang="en-US" sz="2400" b="1" baseline="-25000" dirty="0"/>
              <a:t>2</a:t>
            </a:r>
            <a:r>
              <a:rPr lang="en-US" sz="2400" b="1" dirty="0"/>
              <a:t>, Cl</a:t>
            </a:r>
            <a:r>
              <a:rPr lang="en-US" sz="2400" b="1" baseline="-25000" dirty="0"/>
              <a:t>2</a:t>
            </a:r>
            <a:r>
              <a:rPr lang="en-US" sz="2400" b="1" dirty="0"/>
              <a:t>, Br</a:t>
            </a:r>
            <a:r>
              <a:rPr lang="en-US" sz="2400" b="1" baseline="-25000" dirty="0"/>
              <a:t>2</a:t>
            </a:r>
            <a:r>
              <a:rPr lang="en-US" sz="2400" b="1" dirty="0"/>
              <a:t>, I</a:t>
            </a:r>
            <a:r>
              <a:rPr lang="en-US" sz="2400" b="1" baseline="-25000" dirty="0"/>
              <a:t>2</a:t>
            </a:r>
            <a:r>
              <a:rPr lang="en-US" sz="2400" b="1" dirty="0"/>
              <a:t>, P</a:t>
            </a:r>
            <a:r>
              <a:rPr lang="en-US" sz="2400" b="1" baseline="-25000" dirty="0"/>
              <a:t>4</a:t>
            </a:r>
            <a:r>
              <a:rPr lang="en-US" sz="2400" b="1" dirty="0"/>
              <a:t>, S</a:t>
            </a:r>
            <a:r>
              <a:rPr lang="en-US" sz="2400" b="1" baseline="-25000" dirty="0"/>
              <a:t>8</a:t>
            </a:r>
            <a:endParaRPr lang="en-US" sz="2400" b="1" dirty="0"/>
          </a:p>
          <a:p>
            <a:r>
              <a:rPr lang="en-US" sz="2400" b="1" dirty="0"/>
              <a:t>The reaction of aqueous silver nitrate and aqueous sodium chromate that forms solid silver chromate and aqueous sodium nitrate.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C3B4C-038A-4B64-BBAD-3691D149E76B}"/>
              </a:ext>
            </a:extLst>
          </p:cNvPr>
          <p:cNvSpPr txBox="1"/>
          <p:nvPr/>
        </p:nvSpPr>
        <p:spPr>
          <a:xfrm>
            <a:off x="980661" y="4423844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AgNO</a:t>
            </a:r>
            <a:r>
              <a:rPr lang="en-US" sz="2400" b="1" baseline="-25000" dirty="0"/>
              <a:t>3</a:t>
            </a:r>
            <a:r>
              <a:rPr lang="en-US" sz="2400" b="1" dirty="0"/>
              <a:t>(aq)    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56463F-360B-452C-BB6C-4EDFE1993EA9}"/>
              </a:ext>
            </a:extLst>
          </p:cNvPr>
          <p:cNvSpPr txBox="1"/>
          <p:nvPr/>
        </p:nvSpPr>
        <p:spPr>
          <a:xfrm>
            <a:off x="3601458" y="4461218"/>
            <a:ext cx="2731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</a:t>
            </a:r>
            <a:r>
              <a:rPr lang="en-US" sz="2400" b="1" baseline="-25000" dirty="0"/>
              <a:t>2</a:t>
            </a:r>
            <a:r>
              <a:rPr lang="en-US" sz="2400" b="1" dirty="0"/>
              <a:t>CrO</a:t>
            </a:r>
            <a:r>
              <a:rPr lang="en-US" sz="2400" b="1" baseline="-25000" dirty="0"/>
              <a:t>4</a:t>
            </a:r>
            <a:r>
              <a:rPr lang="en-US" sz="2400" b="1" dirty="0"/>
              <a:t>(aq)   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388AC2-1862-444C-9742-3467D61F93BF}"/>
              </a:ext>
            </a:extLst>
          </p:cNvPr>
          <p:cNvSpPr txBox="1"/>
          <p:nvPr/>
        </p:nvSpPr>
        <p:spPr>
          <a:xfrm>
            <a:off x="6667322" y="4461218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Ag</a:t>
            </a:r>
            <a:r>
              <a:rPr lang="en-US" sz="2400" b="1" baseline="-25000" dirty="0"/>
              <a:t>2</a:t>
            </a:r>
            <a:r>
              <a:rPr lang="en-US" sz="2400" b="1" dirty="0"/>
              <a:t>CrO</a:t>
            </a:r>
            <a:r>
              <a:rPr lang="en-US" sz="2400" b="1" baseline="-25000" dirty="0"/>
              <a:t>4</a:t>
            </a:r>
            <a:r>
              <a:rPr lang="en-US" sz="2400" b="1" dirty="0"/>
              <a:t>(aq)    </a:t>
            </a:r>
            <a:r>
              <a:rPr lang="en-US" sz="2400" b="1" dirty="0">
                <a:sym typeface="Wingdings" panose="05000000000000000000" pitchFamily="2" charset="2"/>
              </a:rPr>
              <a:t>+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0BC8BB-37A7-4C61-99B3-8D380D502BA7}"/>
              </a:ext>
            </a:extLst>
          </p:cNvPr>
          <p:cNvSpPr txBox="1"/>
          <p:nvPr/>
        </p:nvSpPr>
        <p:spPr>
          <a:xfrm>
            <a:off x="9590446" y="4434714"/>
            <a:ext cx="220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NaNO</a:t>
            </a:r>
            <a:r>
              <a:rPr lang="en-US" sz="2400" b="1" baseline="-25000" dirty="0"/>
              <a:t>3</a:t>
            </a:r>
            <a:r>
              <a:rPr lang="en-US" sz="2400" b="1" dirty="0"/>
              <a:t>(aq)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A26439-007A-4311-A8F0-83B3C5D48CAE}"/>
              </a:ext>
            </a:extLst>
          </p:cNvPr>
          <p:cNvSpPr txBox="1"/>
          <p:nvPr/>
        </p:nvSpPr>
        <p:spPr>
          <a:xfrm>
            <a:off x="9332318" y="449107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7E3F0-D881-49EE-B4DA-5135237C9BE6}"/>
              </a:ext>
            </a:extLst>
          </p:cNvPr>
          <p:cNvSpPr txBox="1"/>
          <p:nvPr/>
        </p:nvSpPr>
        <p:spPr>
          <a:xfrm>
            <a:off x="3339908" y="446121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98025-D922-45DC-9BA8-6B2F5D21BB4B}"/>
              </a:ext>
            </a:extLst>
          </p:cNvPr>
          <p:cNvSpPr txBox="1"/>
          <p:nvPr/>
        </p:nvSpPr>
        <p:spPr>
          <a:xfrm>
            <a:off x="761331" y="450738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C84C37-4C10-44A1-8B78-2B1641B66FAE}"/>
              </a:ext>
            </a:extLst>
          </p:cNvPr>
          <p:cNvSpPr txBox="1"/>
          <p:nvPr/>
        </p:nvSpPr>
        <p:spPr>
          <a:xfrm>
            <a:off x="6386015" y="446121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252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b="1" dirty="0"/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Complete the Balancing Reactions Worksheet </a:t>
            </a:r>
          </a:p>
          <a:p>
            <a:pPr lvl="1"/>
            <a:r>
              <a:rPr lang="en-US" sz="1800" b="1" dirty="0"/>
              <a:t>Ignore the instructions on the top of pg2 and leave the blanks on the left for our next lesson.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of a possible chemical reaction (review)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Color change  (ex: rust formation)</a:t>
            </a:r>
          </a:p>
          <a:p>
            <a:r>
              <a:rPr lang="en-US" b="1" dirty="0"/>
              <a:t>Formation of a solid (ex: hard water deposits) </a:t>
            </a:r>
          </a:p>
          <a:p>
            <a:r>
              <a:rPr lang="en-US" b="1" dirty="0"/>
              <a:t>Formation of a gas (ex: </a:t>
            </a:r>
            <a:r>
              <a:rPr lang="en-US" b="1" dirty="0" err="1"/>
              <a:t>Alka</a:t>
            </a:r>
            <a:r>
              <a:rPr lang="en-US" b="1" dirty="0"/>
              <a:t> Seltzer)</a:t>
            </a:r>
          </a:p>
          <a:p>
            <a:r>
              <a:rPr lang="en-US" b="1" dirty="0"/>
              <a:t>Emission of light (ex: fireworks)</a:t>
            </a:r>
          </a:p>
          <a:p>
            <a:r>
              <a:rPr lang="en-US" b="1" dirty="0"/>
              <a:t>Spontaneous exchange of heat (heats up or cools down) (ex: hot/cold packs)</a:t>
            </a:r>
          </a:p>
          <a:p>
            <a:r>
              <a:rPr lang="en-US" b="1" dirty="0"/>
              <a:t>These observations usually indicate a chemical change</a:t>
            </a:r>
          </a:p>
          <a:p>
            <a:r>
              <a:rPr lang="en-US" b="1" dirty="0"/>
              <a:t>Phase changes also involve the formation of a solid or a gas, </a:t>
            </a:r>
          </a:p>
          <a:p>
            <a:pPr lvl="1"/>
            <a:r>
              <a:rPr lang="en-US" b="1" dirty="0"/>
              <a:t>usually only due to heat addition/subtraction, not mixing another substance</a:t>
            </a:r>
          </a:p>
        </p:txBody>
      </p:sp>
    </p:spTree>
    <p:extLst>
      <p:ext uri="{BB962C8B-B14F-4D97-AF65-F5344CB8AC3E}">
        <p14:creationId xmlns:p14="http://schemas.microsoft.com/office/powerpoint/2010/main" val="269062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320669"/>
            <a:ext cx="10719183" cy="4249947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u="sng" dirty="0"/>
              <a:t>Chemical reactions are represented symbolically using chemical equations</a:t>
            </a:r>
          </a:p>
          <a:p>
            <a:r>
              <a:rPr lang="en-US" sz="3200" b="1" dirty="0"/>
              <a:t>Ex: 2 C</a:t>
            </a:r>
            <a:r>
              <a:rPr lang="en-US" sz="3200" b="1" baseline="-25000" dirty="0"/>
              <a:t>2</a:t>
            </a:r>
            <a:r>
              <a:rPr lang="en-US" sz="3200" b="1" dirty="0"/>
              <a:t>H</a:t>
            </a:r>
            <a:r>
              <a:rPr lang="en-US" sz="3200" b="1" baseline="-25000" dirty="0"/>
              <a:t>6 </a:t>
            </a:r>
            <a:r>
              <a:rPr lang="en-US" sz="3200" b="1" dirty="0"/>
              <a:t>(g)</a:t>
            </a:r>
            <a:r>
              <a:rPr lang="en-US" sz="3200" b="1" baseline="-25000" dirty="0"/>
              <a:t>  </a:t>
            </a:r>
            <a:r>
              <a:rPr lang="en-US" sz="3200" b="1" dirty="0"/>
              <a:t> +   7 O</a:t>
            </a:r>
            <a:r>
              <a:rPr lang="en-US" sz="3200" b="1" baseline="-25000" dirty="0"/>
              <a:t>2</a:t>
            </a:r>
            <a:r>
              <a:rPr lang="en-US" sz="3200" b="1" dirty="0"/>
              <a:t> (g)   </a:t>
            </a:r>
            <a:r>
              <a:rPr lang="en-US" sz="3200" b="1" dirty="0">
                <a:sym typeface="Wingdings" panose="05000000000000000000" pitchFamily="2" charset="2"/>
              </a:rPr>
              <a:t>  4 CO</a:t>
            </a:r>
            <a:r>
              <a:rPr lang="en-US" sz="3200" b="1" baseline="-25000" dirty="0">
                <a:sym typeface="Wingdings" panose="05000000000000000000" pitchFamily="2" charset="2"/>
              </a:rPr>
              <a:t>2</a:t>
            </a:r>
            <a:r>
              <a:rPr lang="en-US" sz="3200" b="1" dirty="0"/>
              <a:t> (g)</a:t>
            </a:r>
            <a:r>
              <a:rPr lang="en-US" sz="3200" b="1" baseline="-25000" dirty="0"/>
              <a:t> </a:t>
            </a:r>
            <a:r>
              <a:rPr lang="en-US" sz="3200" b="1" dirty="0"/>
              <a:t> +  6 H</a:t>
            </a:r>
            <a:r>
              <a:rPr lang="en-US" sz="3200" b="1" baseline="-25000" dirty="0"/>
              <a:t>2</a:t>
            </a:r>
            <a:r>
              <a:rPr lang="en-US" sz="3200" b="1" dirty="0"/>
              <a:t>O (g)</a:t>
            </a:r>
            <a:r>
              <a:rPr lang="en-US" sz="3200" b="1" baseline="-25000" dirty="0"/>
              <a:t> </a:t>
            </a:r>
            <a:endParaRPr lang="en-US" sz="3200" b="1" dirty="0"/>
          </a:p>
          <a:p>
            <a:r>
              <a:rPr lang="en-US" sz="3300" b="1" dirty="0"/>
              <a:t>The substances mixed together are called </a:t>
            </a:r>
            <a:r>
              <a:rPr lang="en-US" sz="4400" b="1" u="sng" dirty="0"/>
              <a:t>reactants</a:t>
            </a:r>
            <a:r>
              <a:rPr lang="en-US" sz="3300" b="1" dirty="0"/>
              <a:t>. Their chemical formulas are listed with </a:t>
            </a:r>
            <a:r>
              <a:rPr lang="en-US" sz="4400" b="1" dirty="0"/>
              <a:t>a + sign </a:t>
            </a:r>
            <a:r>
              <a:rPr lang="en-US" sz="3300" b="1" dirty="0"/>
              <a:t>between them.</a:t>
            </a:r>
          </a:p>
          <a:p>
            <a:r>
              <a:rPr lang="en-US" sz="3300" b="1" dirty="0"/>
              <a:t>Then an </a:t>
            </a:r>
            <a:r>
              <a:rPr lang="en-US" sz="4400" b="1" u="sng" dirty="0"/>
              <a:t>arrow</a:t>
            </a:r>
            <a:r>
              <a:rPr lang="en-US" sz="3300" b="1" dirty="0"/>
              <a:t> represents the process of reacting. Any additional information about the reaction process may be written above or below the arrow. (Heat, light, catalyst…)</a:t>
            </a:r>
          </a:p>
          <a:p>
            <a:r>
              <a:rPr lang="en-US" sz="3300" b="1" dirty="0"/>
              <a:t>The substances produced from the reaction are called </a:t>
            </a:r>
            <a:r>
              <a:rPr lang="en-US" sz="4400" b="1" u="sng" dirty="0"/>
              <a:t>products</a:t>
            </a:r>
            <a:r>
              <a:rPr lang="en-US" sz="3300" b="1" dirty="0"/>
              <a:t>. Their formulas are listed with </a:t>
            </a:r>
            <a:r>
              <a:rPr lang="en-US" sz="4400" b="1" dirty="0"/>
              <a:t>a + sign </a:t>
            </a:r>
            <a:r>
              <a:rPr lang="en-US" sz="3300" b="1" dirty="0"/>
              <a:t>between them.</a:t>
            </a:r>
          </a:p>
          <a:p>
            <a:r>
              <a:rPr lang="en-US" sz="3300" b="1" dirty="0"/>
              <a:t>Often, the </a:t>
            </a:r>
            <a:r>
              <a:rPr lang="en-US" sz="4400" b="1" u="sng" dirty="0"/>
              <a:t>state</a:t>
            </a:r>
            <a:r>
              <a:rPr lang="en-US" sz="3300" b="1" dirty="0"/>
              <a:t> of each substance is stated in parentheses. </a:t>
            </a:r>
            <a:r>
              <a:rPr lang="en-US" sz="5100" b="1" dirty="0"/>
              <a:t>(s, l, g, </a:t>
            </a:r>
            <a:r>
              <a:rPr lang="en-US" sz="5100" b="1" dirty="0" err="1"/>
              <a:t>aq</a:t>
            </a:r>
            <a:r>
              <a:rPr lang="en-US" sz="5100" b="1" dirty="0"/>
              <a:t>) </a:t>
            </a:r>
            <a:r>
              <a:rPr lang="en-US" sz="2900" b="1" dirty="0"/>
              <a:t>optional</a:t>
            </a:r>
            <a:endParaRPr lang="en-US" sz="8700" b="1" dirty="0"/>
          </a:p>
          <a:p>
            <a:r>
              <a:rPr lang="en-US" sz="3300" b="1" dirty="0"/>
              <a:t>Large numbers in front of each formula are called </a:t>
            </a:r>
            <a:r>
              <a:rPr lang="en-US" sz="5100" b="1" u="sng" dirty="0"/>
              <a:t>coefficients</a:t>
            </a:r>
            <a:r>
              <a:rPr lang="en-US" sz="3300" b="1" dirty="0"/>
              <a:t> and are necessary to </a:t>
            </a:r>
            <a:r>
              <a:rPr lang="en-US" sz="5100" b="1" u="sng" dirty="0"/>
              <a:t>balance</a:t>
            </a:r>
            <a:r>
              <a:rPr lang="en-US" sz="3300" b="1" dirty="0"/>
              <a:t> the equation.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78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93" y="2629077"/>
            <a:ext cx="10577263" cy="402637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Because of the </a:t>
            </a:r>
            <a:r>
              <a:rPr lang="en-US" sz="2400" b="1" u="sng" dirty="0"/>
              <a:t>law of conservation of mass</a:t>
            </a:r>
            <a:r>
              <a:rPr lang="en-US" sz="2400" b="1" dirty="0"/>
              <a:t>, the </a:t>
            </a:r>
            <a:r>
              <a:rPr lang="en-US" sz="2400" b="1" u="sng" dirty="0"/>
              <a:t>same number and types</a:t>
            </a:r>
            <a:r>
              <a:rPr lang="en-US" sz="2400" b="1" dirty="0"/>
              <a:t> of atoms must be present </a:t>
            </a:r>
            <a:r>
              <a:rPr lang="en-US" sz="2400" b="1" u="sng" dirty="0"/>
              <a:t>on both sides of a chemical equation.</a:t>
            </a:r>
          </a:p>
          <a:p>
            <a:r>
              <a:rPr lang="en-US" sz="2400" b="1" u="sng" dirty="0"/>
              <a:t>Atoms are neither created nor destroyed </a:t>
            </a:r>
            <a:r>
              <a:rPr lang="en-US" sz="2400" b="1" dirty="0"/>
              <a:t>in a chemical reaction but only reorganized.</a:t>
            </a:r>
          </a:p>
          <a:p>
            <a:r>
              <a:rPr lang="en-US" sz="2400" b="1" u="sng" dirty="0"/>
              <a:t>Balance an equation by adding coefficients</a:t>
            </a:r>
            <a:r>
              <a:rPr lang="en-US" sz="2400" b="1" dirty="0"/>
              <a:t> in front of chemical formulas as needed. </a:t>
            </a:r>
          </a:p>
          <a:p>
            <a:r>
              <a:rPr lang="en-US" sz="3200" b="1" dirty="0"/>
              <a:t>DO NOT ADD OR CHANGE FORMULA SUBSCRIPTS!</a:t>
            </a:r>
          </a:p>
          <a:p>
            <a:pPr lvl="1"/>
            <a:r>
              <a:rPr lang="en-US" sz="3000" b="1" dirty="0"/>
              <a:t>(Verify all formulas are correct before balancing.)</a:t>
            </a:r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842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13579"/>
            <a:ext cx="10048920" cy="4026372"/>
          </a:xfrm>
        </p:spPr>
        <p:txBody>
          <a:bodyPr>
            <a:normAutofit/>
          </a:bodyPr>
          <a:lstStyle/>
          <a:p>
            <a:r>
              <a:rPr lang="en-US" sz="2400" b="1" dirty="0"/>
              <a:t>How to balance:</a:t>
            </a:r>
          </a:p>
          <a:p>
            <a:pPr lvl="1"/>
            <a:r>
              <a:rPr lang="en-US" sz="2400" b="1" dirty="0"/>
              <a:t>1. </a:t>
            </a:r>
            <a:r>
              <a:rPr lang="en-US" sz="2400" b="1" u="sng" dirty="0"/>
              <a:t>Make an inventory </a:t>
            </a:r>
            <a:r>
              <a:rPr lang="en-US" sz="2400" b="1" dirty="0"/>
              <a:t>of the number and type of each type of element on each side of the equation.</a:t>
            </a:r>
          </a:p>
          <a:p>
            <a:pPr lvl="1"/>
            <a:r>
              <a:rPr lang="en-US" sz="2400" b="1" dirty="0"/>
              <a:t>2. </a:t>
            </a:r>
            <a:r>
              <a:rPr lang="en-US" sz="2400" b="1" u="sng" dirty="0"/>
              <a:t>Balance</a:t>
            </a:r>
            <a:r>
              <a:rPr lang="en-US" sz="2400" b="1" dirty="0"/>
              <a:t> one element.  </a:t>
            </a:r>
            <a:r>
              <a:rPr lang="en-US" sz="2400" b="1" u="sng" dirty="0"/>
              <a:t>Update</a:t>
            </a:r>
            <a:r>
              <a:rPr lang="en-US" sz="2400" b="1" dirty="0"/>
              <a:t> the inventory.</a:t>
            </a:r>
          </a:p>
          <a:p>
            <a:pPr lvl="1"/>
            <a:r>
              <a:rPr lang="en-US" sz="2400" b="1" dirty="0"/>
              <a:t>3. </a:t>
            </a:r>
            <a:r>
              <a:rPr lang="en-US" sz="2400" b="1" u="sng" dirty="0"/>
              <a:t>Repeat</a:t>
            </a:r>
            <a:r>
              <a:rPr lang="en-US" sz="2400" b="1" dirty="0"/>
              <a:t> for each element until all elements are balanced. </a:t>
            </a:r>
          </a:p>
          <a:p>
            <a:pPr lvl="1"/>
            <a:r>
              <a:rPr lang="en-US" sz="2400" b="1" dirty="0"/>
              <a:t>4. </a:t>
            </a:r>
            <a:r>
              <a:rPr lang="en-US" sz="2400" b="1" u="sng" dirty="0"/>
              <a:t>Verify</a:t>
            </a:r>
            <a:r>
              <a:rPr lang="en-US" sz="2400" b="1" dirty="0"/>
              <a:t> each type of atom is balanced.</a:t>
            </a:r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5769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_____Li</a:t>
            </a:r>
            <a:r>
              <a:rPr lang="en-US" sz="2400" b="1" baseline="-25000" dirty="0"/>
              <a:t>2</a:t>
            </a:r>
            <a:r>
              <a:rPr lang="en-US" sz="2400" b="1" dirty="0"/>
              <a:t>O + _____H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_____</a:t>
            </a:r>
            <a:r>
              <a:rPr lang="en-US" sz="2400" b="1" dirty="0" err="1"/>
              <a:t>LiOH</a:t>
            </a:r>
            <a:r>
              <a:rPr lang="en-US" sz="2400" b="1" dirty="0"/>
              <a:t> </a:t>
            </a:r>
          </a:p>
          <a:p>
            <a:pPr marL="3200400" lvl="7" indent="0">
              <a:buNone/>
            </a:pPr>
            <a:r>
              <a:rPr lang="en-US" sz="1800" b="1" dirty="0"/>
              <a:t>    Li  </a:t>
            </a:r>
          </a:p>
          <a:p>
            <a:pPr marL="3200400" lvl="7" indent="0">
              <a:buNone/>
            </a:pPr>
            <a:r>
              <a:rPr lang="en-US" sz="1800" b="1" dirty="0"/>
              <a:t>    O</a:t>
            </a:r>
          </a:p>
          <a:p>
            <a:pPr marL="3200400" lvl="7" indent="0">
              <a:buNone/>
            </a:pPr>
            <a:r>
              <a:rPr lang="en-US" sz="1800" b="1" dirty="0"/>
              <a:t>    H</a:t>
            </a:r>
          </a:p>
          <a:p>
            <a:pPr marL="3200400" lvl="7" indent="0">
              <a:buNone/>
            </a:pPr>
            <a:endParaRPr lang="en-US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84D0FE-1760-4184-B3BD-EAD5CC8B0EA4}"/>
              </a:ext>
            </a:extLst>
          </p:cNvPr>
          <p:cNvSpPr txBox="1"/>
          <p:nvPr/>
        </p:nvSpPr>
        <p:spPr>
          <a:xfrm>
            <a:off x="4943059" y="390455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7D13A2-8218-4A1A-AF11-2EB2C8FD7590}"/>
              </a:ext>
            </a:extLst>
          </p:cNvPr>
          <p:cNvSpPr txBox="1"/>
          <p:nvPr/>
        </p:nvSpPr>
        <p:spPr>
          <a:xfrm>
            <a:off x="4976190" y="347757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C7674B-231A-4EC4-8217-7E577D8A4D31}"/>
              </a:ext>
            </a:extLst>
          </p:cNvPr>
          <p:cNvSpPr txBox="1"/>
          <p:nvPr/>
        </p:nvSpPr>
        <p:spPr>
          <a:xfrm>
            <a:off x="4976190" y="3108242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859502-CA0B-4857-B01A-F6216D45A31C}"/>
              </a:ext>
            </a:extLst>
          </p:cNvPr>
          <p:cNvCxnSpPr>
            <a:cxnSpLocks/>
          </p:cNvCxnSpPr>
          <p:nvPr/>
        </p:nvCxnSpPr>
        <p:spPr>
          <a:xfrm flipV="1">
            <a:off x="5015946" y="4033464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BE64A8-2532-43D9-9C8E-79739A682DD5}"/>
              </a:ext>
            </a:extLst>
          </p:cNvPr>
          <p:cNvCxnSpPr>
            <a:cxnSpLocks/>
          </p:cNvCxnSpPr>
          <p:nvPr/>
        </p:nvCxnSpPr>
        <p:spPr>
          <a:xfrm flipV="1">
            <a:off x="5029197" y="3595494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C7E507-63F0-41E8-9074-918BA39C20A5}"/>
              </a:ext>
            </a:extLst>
          </p:cNvPr>
          <p:cNvCxnSpPr>
            <a:cxnSpLocks/>
          </p:cNvCxnSpPr>
          <p:nvPr/>
        </p:nvCxnSpPr>
        <p:spPr>
          <a:xfrm flipV="1">
            <a:off x="5055702" y="3230885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 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2FA63-AB14-4C10-9C36-C737C5DD297D}"/>
              </a:ext>
            </a:extLst>
          </p:cNvPr>
          <p:cNvSpPr txBox="1"/>
          <p:nvPr/>
        </p:nvSpPr>
        <p:spPr>
          <a:xfrm>
            <a:off x="4280451" y="311181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47D355-2233-42DA-8595-70096648BFC1}"/>
              </a:ext>
            </a:extLst>
          </p:cNvPr>
          <p:cNvSpPr txBox="1"/>
          <p:nvPr/>
        </p:nvSpPr>
        <p:spPr>
          <a:xfrm>
            <a:off x="4280451" y="394231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D1622B-7294-4955-ABCE-E27AE389CEC8}"/>
              </a:ext>
            </a:extLst>
          </p:cNvPr>
          <p:cNvSpPr txBox="1"/>
          <p:nvPr/>
        </p:nvSpPr>
        <p:spPr>
          <a:xfrm>
            <a:off x="4280451" y="350407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92B1C9-A5F5-497C-B5FA-A7101BD03838}"/>
              </a:ext>
            </a:extLst>
          </p:cNvPr>
          <p:cNvSpPr txBox="1"/>
          <p:nvPr/>
        </p:nvSpPr>
        <p:spPr>
          <a:xfrm>
            <a:off x="5241233" y="2624026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5AA909-8D56-4DB4-BEA0-F93BDE376B66}"/>
              </a:ext>
            </a:extLst>
          </p:cNvPr>
          <p:cNvSpPr txBox="1"/>
          <p:nvPr/>
        </p:nvSpPr>
        <p:spPr>
          <a:xfrm>
            <a:off x="5320745" y="310135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307D58-0299-4A66-B7D6-CE2E89EC3EA1}"/>
              </a:ext>
            </a:extLst>
          </p:cNvPr>
          <p:cNvSpPr txBox="1"/>
          <p:nvPr/>
        </p:nvSpPr>
        <p:spPr>
          <a:xfrm>
            <a:off x="5320745" y="349050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50B7AD-675D-4F00-99FF-0441EF60DB9D}"/>
              </a:ext>
            </a:extLst>
          </p:cNvPr>
          <p:cNvSpPr txBox="1"/>
          <p:nvPr/>
        </p:nvSpPr>
        <p:spPr>
          <a:xfrm>
            <a:off x="5320745" y="3888656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6ED05B-3DDE-422B-BFF0-8234A34054B6}"/>
              </a:ext>
            </a:extLst>
          </p:cNvPr>
          <p:cNvSpPr txBox="1"/>
          <p:nvPr/>
        </p:nvSpPr>
        <p:spPr>
          <a:xfrm>
            <a:off x="1800569" y="260191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8CF2C0-764A-4CC2-B7D8-41F87B260185}"/>
              </a:ext>
            </a:extLst>
          </p:cNvPr>
          <p:cNvSpPr txBox="1"/>
          <p:nvPr/>
        </p:nvSpPr>
        <p:spPr>
          <a:xfrm>
            <a:off x="3425686" y="260191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498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8" grpId="0"/>
      <p:bldP spid="7" grpId="0"/>
      <p:bldP spid="4" grpId="0"/>
      <p:bldP spid="5" grpId="0"/>
      <p:bldP spid="6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strategies and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u="sng" dirty="0"/>
              <a:t>Avoid </a:t>
            </a:r>
            <a:r>
              <a:rPr lang="en-US" sz="2600" b="1" dirty="0"/>
              <a:t>balancing an element that occurs in </a:t>
            </a:r>
            <a:r>
              <a:rPr lang="en-US" sz="2600" b="1" u="sng" dirty="0"/>
              <a:t>multiple compounds</a:t>
            </a:r>
            <a:r>
              <a:rPr lang="en-US" sz="2600" b="1" dirty="0"/>
              <a:t> on one side until later. These elements often balance when other elements balance. </a:t>
            </a:r>
          </a:p>
          <a:p>
            <a:r>
              <a:rPr lang="en-US" sz="2600" b="1" dirty="0"/>
              <a:t>Balance a </a:t>
            </a:r>
            <a:r>
              <a:rPr lang="en-US" sz="2600" b="1" u="sng" dirty="0"/>
              <a:t>free element last</a:t>
            </a:r>
            <a:r>
              <a:rPr lang="en-US" sz="2600" b="1" dirty="0"/>
              <a:t>.</a:t>
            </a:r>
          </a:p>
          <a:p>
            <a:r>
              <a:rPr lang="en-US" sz="2600" b="1" dirty="0"/>
              <a:t>When there is not a simple multiple of the numbers, try </a:t>
            </a:r>
            <a:r>
              <a:rPr lang="en-US" sz="2600" b="1" u="sng" dirty="0"/>
              <a:t>swapping numbers</a:t>
            </a:r>
            <a:r>
              <a:rPr lang="en-US" sz="2600" b="1" dirty="0"/>
              <a:t>.</a:t>
            </a:r>
          </a:p>
          <a:p>
            <a:r>
              <a:rPr lang="en-US" sz="2600" b="1" dirty="0"/>
              <a:t>When balancing a last diatomic element that needs an </a:t>
            </a:r>
            <a:r>
              <a:rPr lang="en-US" sz="2600" b="1" u="sng" dirty="0"/>
              <a:t>odd number </a:t>
            </a:r>
            <a:r>
              <a:rPr lang="en-US" sz="2600" b="1" dirty="0"/>
              <a:t>of atom, </a:t>
            </a:r>
            <a:r>
              <a:rPr lang="en-US" sz="2600" b="1" u="sng" dirty="0"/>
              <a:t>double all other coefficients </a:t>
            </a:r>
            <a:r>
              <a:rPr lang="en-US" sz="2600" b="1" dirty="0"/>
              <a:t>and then balance the diatomic.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_____NH</a:t>
            </a:r>
            <a:r>
              <a:rPr lang="en-US" sz="2400" b="1" baseline="-25000" dirty="0"/>
              <a:t>3</a:t>
            </a:r>
            <a:r>
              <a:rPr lang="en-US" sz="2400" b="1" dirty="0"/>
              <a:t> + _____NO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_____ N</a:t>
            </a:r>
            <a:r>
              <a:rPr lang="en-US" sz="2400" b="1" baseline="-25000" dirty="0"/>
              <a:t>2</a:t>
            </a:r>
            <a:r>
              <a:rPr lang="en-US" sz="2400" b="1" dirty="0"/>
              <a:t> + _____H</a:t>
            </a:r>
            <a:r>
              <a:rPr lang="en-US" sz="2400" b="1" baseline="-25000" dirty="0"/>
              <a:t>2</a:t>
            </a:r>
            <a:r>
              <a:rPr lang="en-US" sz="2400" b="1" dirty="0"/>
              <a:t>O</a:t>
            </a:r>
          </a:p>
          <a:p>
            <a:pPr marL="3200400" lvl="7" indent="0">
              <a:buNone/>
            </a:pPr>
            <a:r>
              <a:rPr lang="en-US" sz="1800" b="1" dirty="0"/>
              <a:t>  N</a:t>
            </a:r>
          </a:p>
          <a:p>
            <a:pPr marL="3200400" lvl="7" indent="0">
              <a:buNone/>
            </a:pPr>
            <a:r>
              <a:rPr lang="en-US" sz="1800" b="1" dirty="0"/>
              <a:t>  H</a:t>
            </a:r>
          </a:p>
          <a:p>
            <a:pPr marL="3200400" lvl="7" indent="0">
              <a:buNone/>
            </a:pPr>
            <a:r>
              <a:rPr lang="en-US" sz="1800" b="1" dirty="0"/>
              <a:t>  O  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6F40A-F579-4126-BECC-8AD91D795903}"/>
              </a:ext>
            </a:extLst>
          </p:cNvPr>
          <p:cNvSpPr txBox="1"/>
          <p:nvPr/>
        </p:nvSpPr>
        <p:spPr>
          <a:xfrm>
            <a:off x="4079943" y="309942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85752-C89A-4988-BD91-2BC580964393}"/>
              </a:ext>
            </a:extLst>
          </p:cNvPr>
          <p:cNvSpPr txBox="1"/>
          <p:nvPr/>
        </p:nvSpPr>
        <p:spPr>
          <a:xfrm>
            <a:off x="4079943" y="347608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A401ED-CAA7-40BA-9E97-33B650BD8E8F}"/>
              </a:ext>
            </a:extLst>
          </p:cNvPr>
          <p:cNvSpPr txBox="1"/>
          <p:nvPr/>
        </p:nvSpPr>
        <p:spPr>
          <a:xfrm>
            <a:off x="4079943" y="3916275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8BF2B4-EA58-4900-91D1-9C3AF05185F9}"/>
              </a:ext>
            </a:extLst>
          </p:cNvPr>
          <p:cNvSpPr txBox="1"/>
          <p:nvPr/>
        </p:nvSpPr>
        <p:spPr>
          <a:xfrm>
            <a:off x="4961213" y="3125042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3D35E8-19B5-45D8-910A-09270D3EC608}"/>
              </a:ext>
            </a:extLst>
          </p:cNvPr>
          <p:cNvSpPr txBox="1"/>
          <p:nvPr/>
        </p:nvSpPr>
        <p:spPr>
          <a:xfrm>
            <a:off x="4949548" y="350517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3FB3E7-826F-4D4C-A608-7790111B0179}"/>
              </a:ext>
            </a:extLst>
          </p:cNvPr>
          <p:cNvSpPr txBox="1"/>
          <p:nvPr/>
        </p:nvSpPr>
        <p:spPr>
          <a:xfrm>
            <a:off x="4961213" y="394231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D1207D-DBF3-4BA5-A8B0-58A0FD799D30}"/>
              </a:ext>
            </a:extLst>
          </p:cNvPr>
          <p:cNvSpPr txBox="1"/>
          <p:nvPr/>
        </p:nvSpPr>
        <p:spPr>
          <a:xfrm>
            <a:off x="1566881" y="2610452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7D54AD-F877-416C-BBF7-02247BC09CEE}"/>
              </a:ext>
            </a:extLst>
          </p:cNvPr>
          <p:cNvSpPr txBox="1"/>
          <p:nvPr/>
        </p:nvSpPr>
        <p:spPr>
          <a:xfrm>
            <a:off x="6491840" y="261490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16FB46-3E4B-4E3B-9E53-9C1F3FE83B17}"/>
              </a:ext>
            </a:extLst>
          </p:cNvPr>
          <p:cNvCxnSpPr>
            <a:cxnSpLocks/>
          </p:cNvCxnSpPr>
          <p:nvPr/>
        </p:nvCxnSpPr>
        <p:spPr>
          <a:xfrm flipV="1">
            <a:off x="4099821" y="3609052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97273F-48AF-440A-8232-DC9BA1D18939}"/>
              </a:ext>
            </a:extLst>
          </p:cNvPr>
          <p:cNvCxnSpPr>
            <a:cxnSpLocks/>
          </p:cNvCxnSpPr>
          <p:nvPr/>
        </p:nvCxnSpPr>
        <p:spPr>
          <a:xfrm flipV="1">
            <a:off x="4980952" y="3616608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F620C2E-F020-4EB5-A703-5B5A3BF98676}"/>
              </a:ext>
            </a:extLst>
          </p:cNvPr>
          <p:cNvSpPr txBox="1"/>
          <p:nvPr/>
        </p:nvSpPr>
        <p:spPr>
          <a:xfrm>
            <a:off x="3689003" y="348009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79FB2-8CDC-442A-BA58-A383CA6A5E04}"/>
              </a:ext>
            </a:extLst>
          </p:cNvPr>
          <p:cNvSpPr txBox="1"/>
          <p:nvPr/>
        </p:nvSpPr>
        <p:spPr>
          <a:xfrm>
            <a:off x="5340488" y="348426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411A30-329D-4604-B39A-31CD299D2A47}"/>
              </a:ext>
            </a:extLst>
          </p:cNvPr>
          <p:cNvCxnSpPr>
            <a:cxnSpLocks/>
          </p:cNvCxnSpPr>
          <p:nvPr/>
        </p:nvCxnSpPr>
        <p:spPr>
          <a:xfrm flipV="1">
            <a:off x="4990752" y="4086409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8592BA8-6906-4170-A4B9-457AF6F5766A}"/>
              </a:ext>
            </a:extLst>
          </p:cNvPr>
          <p:cNvSpPr txBox="1"/>
          <p:nvPr/>
        </p:nvSpPr>
        <p:spPr>
          <a:xfrm>
            <a:off x="5333864" y="390170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86933F-6F85-41A9-BCAA-6597F0075A2F}"/>
              </a:ext>
            </a:extLst>
          </p:cNvPr>
          <p:cNvCxnSpPr>
            <a:cxnSpLocks/>
          </p:cNvCxnSpPr>
          <p:nvPr/>
        </p:nvCxnSpPr>
        <p:spPr>
          <a:xfrm flipV="1">
            <a:off x="4121008" y="3245108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C59C7DE-833D-4F2F-8B0C-DF8561046C73}"/>
              </a:ext>
            </a:extLst>
          </p:cNvPr>
          <p:cNvSpPr txBox="1"/>
          <p:nvPr/>
        </p:nvSpPr>
        <p:spPr>
          <a:xfrm>
            <a:off x="3710190" y="309942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CB935A-AAD7-48E2-9D01-39F8621D56B2}"/>
              </a:ext>
            </a:extLst>
          </p:cNvPr>
          <p:cNvCxnSpPr>
            <a:cxnSpLocks/>
          </p:cNvCxnSpPr>
          <p:nvPr/>
        </p:nvCxnSpPr>
        <p:spPr>
          <a:xfrm flipV="1">
            <a:off x="4045183" y="4031413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06EF773-B8B5-4F27-8275-D9B1EB69D7B5}"/>
              </a:ext>
            </a:extLst>
          </p:cNvPr>
          <p:cNvSpPr txBox="1"/>
          <p:nvPr/>
        </p:nvSpPr>
        <p:spPr>
          <a:xfrm>
            <a:off x="3292467" y="262381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E901D7-A332-4104-9B80-C86484911E09}"/>
              </a:ext>
            </a:extLst>
          </p:cNvPr>
          <p:cNvSpPr txBox="1"/>
          <p:nvPr/>
        </p:nvSpPr>
        <p:spPr>
          <a:xfrm>
            <a:off x="3648315" y="3881412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D217E33-3D06-4FF8-894F-E6280F2240E2}"/>
              </a:ext>
            </a:extLst>
          </p:cNvPr>
          <p:cNvCxnSpPr>
            <a:cxnSpLocks/>
          </p:cNvCxnSpPr>
          <p:nvPr/>
        </p:nvCxnSpPr>
        <p:spPr>
          <a:xfrm flipV="1">
            <a:off x="1619893" y="2714326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48E191E-91FF-435B-B1B1-FD4D8FF4D40C}"/>
              </a:ext>
            </a:extLst>
          </p:cNvPr>
          <p:cNvCxnSpPr>
            <a:cxnSpLocks/>
          </p:cNvCxnSpPr>
          <p:nvPr/>
        </p:nvCxnSpPr>
        <p:spPr>
          <a:xfrm flipV="1">
            <a:off x="3331145" y="2727691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C1B42-DA3C-4C3D-8F73-F36BB36DF8D5}"/>
              </a:ext>
            </a:extLst>
          </p:cNvPr>
          <p:cNvCxnSpPr>
            <a:cxnSpLocks/>
          </p:cNvCxnSpPr>
          <p:nvPr/>
        </p:nvCxnSpPr>
        <p:spPr>
          <a:xfrm flipV="1">
            <a:off x="6540919" y="2727691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DBB4048-902A-4376-B3FD-0246EEB2FDBB}"/>
              </a:ext>
            </a:extLst>
          </p:cNvPr>
          <p:cNvSpPr txBox="1"/>
          <p:nvPr/>
        </p:nvSpPr>
        <p:spPr>
          <a:xfrm>
            <a:off x="1868865" y="2601161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A7D43C-F7FF-435E-B651-7F916443ECA3}"/>
              </a:ext>
            </a:extLst>
          </p:cNvPr>
          <p:cNvSpPr txBox="1"/>
          <p:nvPr/>
        </p:nvSpPr>
        <p:spPr>
          <a:xfrm>
            <a:off x="3555354" y="258945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00A392-27FA-43F1-925F-576C1AB90C91}"/>
              </a:ext>
            </a:extLst>
          </p:cNvPr>
          <p:cNvSpPr txBox="1"/>
          <p:nvPr/>
        </p:nvSpPr>
        <p:spPr>
          <a:xfrm>
            <a:off x="6767983" y="258945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E0AF939-FBA1-4E6B-9617-05FF85811E88}"/>
              </a:ext>
            </a:extLst>
          </p:cNvPr>
          <p:cNvCxnSpPr>
            <a:cxnSpLocks/>
          </p:cNvCxnSpPr>
          <p:nvPr/>
        </p:nvCxnSpPr>
        <p:spPr>
          <a:xfrm flipV="1">
            <a:off x="3790164" y="3217307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0892350-DADB-4E2E-8668-E3C546CF5600}"/>
              </a:ext>
            </a:extLst>
          </p:cNvPr>
          <p:cNvSpPr txBox="1"/>
          <p:nvPr/>
        </p:nvSpPr>
        <p:spPr>
          <a:xfrm>
            <a:off x="3372905" y="3094601"/>
            <a:ext cx="49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4D4C38A-FB9A-4500-B722-906D21D42E4F}"/>
              </a:ext>
            </a:extLst>
          </p:cNvPr>
          <p:cNvCxnSpPr>
            <a:cxnSpLocks/>
          </p:cNvCxnSpPr>
          <p:nvPr/>
        </p:nvCxnSpPr>
        <p:spPr>
          <a:xfrm flipV="1">
            <a:off x="3743555" y="3607577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84D8ED9-20A4-4343-9D21-836244CC4F15}"/>
              </a:ext>
            </a:extLst>
          </p:cNvPr>
          <p:cNvSpPr txBox="1"/>
          <p:nvPr/>
        </p:nvSpPr>
        <p:spPr>
          <a:xfrm>
            <a:off x="3248432" y="3480147"/>
            <a:ext cx="49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AB4F3BD-E71E-492E-B2F7-F799CB00B569}"/>
              </a:ext>
            </a:extLst>
          </p:cNvPr>
          <p:cNvCxnSpPr>
            <a:cxnSpLocks/>
          </p:cNvCxnSpPr>
          <p:nvPr/>
        </p:nvCxnSpPr>
        <p:spPr>
          <a:xfrm flipV="1">
            <a:off x="3710190" y="3972004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0182202-BB0F-441D-873F-486BB7610D6F}"/>
              </a:ext>
            </a:extLst>
          </p:cNvPr>
          <p:cNvSpPr txBox="1"/>
          <p:nvPr/>
        </p:nvSpPr>
        <p:spPr>
          <a:xfrm>
            <a:off x="3281497" y="386165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49EC9FD-8EB6-46E2-A014-DBCED64DE8B4}"/>
              </a:ext>
            </a:extLst>
          </p:cNvPr>
          <p:cNvCxnSpPr>
            <a:cxnSpLocks/>
          </p:cNvCxnSpPr>
          <p:nvPr/>
        </p:nvCxnSpPr>
        <p:spPr>
          <a:xfrm flipV="1">
            <a:off x="5394815" y="3609953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63BFD88-DD2B-4819-800D-12A9F309C0C2}"/>
              </a:ext>
            </a:extLst>
          </p:cNvPr>
          <p:cNvSpPr txBox="1"/>
          <p:nvPr/>
        </p:nvSpPr>
        <p:spPr>
          <a:xfrm>
            <a:off x="5676968" y="3474805"/>
            <a:ext cx="49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654ACFD-F332-42E6-AE47-8E6F9FFF4283}"/>
              </a:ext>
            </a:extLst>
          </p:cNvPr>
          <p:cNvCxnSpPr>
            <a:cxnSpLocks/>
          </p:cNvCxnSpPr>
          <p:nvPr/>
        </p:nvCxnSpPr>
        <p:spPr>
          <a:xfrm flipV="1">
            <a:off x="5353742" y="4066078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8F354C2-A557-4143-9A80-3007B0F1A6A0}"/>
              </a:ext>
            </a:extLst>
          </p:cNvPr>
          <p:cNvSpPr txBox="1"/>
          <p:nvPr/>
        </p:nvSpPr>
        <p:spPr>
          <a:xfrm>
            <a:off x="5729406" y="391283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20D30E3-001F-485F-BD79-7C29E80677E5}"/>
              </a:ext>
            </a:extLst>
          </p:cNvPr>
          <p:cNvSpPr txBox="1"/>
          <p:nvPr/>
        </p:nvSpPr>
        <p:spPr>
          <a:xfrm>
            <a:off x="5094331" y="259352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F8D6CB9-707B-4B27-B689-040DB3E53D93}"/>
              </a:ext>
            </a:extLst>
          </p:cNvPr>
          <p:cNvCxnSpPr>
            <a:cxnSpLocks/>
          </p:cNvCxnSpPr>
          <p:nvPr/>
        </p:nvCxnSpPr>
        <p:spPr>
          <a:xfrm flipV="1">
            <a:off x="5013337" y="3238667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2EA995B-B44C-40C5-8633-731F18360785}"/>
              </a:ext>
            </a:extLst>
          </p:cNvPr>
          <p:cNvSpPr txBox="1"/>
          <p:nvPr/>
        </p:nvSpPr>
        <p:spPr>
          <a:xfrm>
            <a:off x="5313715" y="3127381"/>
            <a:ext cx="49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89FD62B-12AC-4F1C-89B5-CFA5E4376772}"/>
              </a:ext>
            </a:extLst>
          </p:cNvPr>
          <p:cNvSpPr txBox="1"/>
          <p:nvPr/>
        </p:nvSpPr>
        <p:spPr>
          <a:xfrm>
            <a:off x="2847956" y="3125042"/>
            <a:ext cx="49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B913C3B-F806-4206-9382-3E2AFDA7DD07}"/>
              </a:ext>
            </a:extLst>
          </p:cNvPr>
          <p:cNvCxnSpPr>
            <a:cxnSpLocks/>
          </p:cNvCxnSpPr>
          <p:nvPr/>
        </p:nvCxnSpPr>
        <p:spPr>
          <a:xfrm flipV="1">
            <a:off x="3462784" y="3211376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7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8" grpId="0"/>
      <p:bldP spid="21" grpId="0"/>
      <p:bldP spid="25" grpId="0"/>
      <p:bldP spid="26" grpId="0"/>
      <p:bldP spid="30" grpId="0"/>
      <p:bldP spid="31" grpId="0"/>
      <p:bldP spid="32" grpId="0"/>
      <p:bldP spid="35" grpId="0"/>
      <p:bldP spid="37" grpId="0"/>
      <p:bldP spid="39" grpId="0"/>
      <p:bldP spid="41" grpId="0"/>
      <p:bldP spid="43" grpId="0"/>
      <p:bldP spid="44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_____FeCl</a:t>
            </a:r>
            <a:r>
              <a:rPr lang="en-US" sz="2400" b="1" baseline="-25000" dirty="0"/>
              <a:t>3</a:t>
            </a:r>
            <a:r>
              <a:rPr lang="en-US" sz="2400" b="1" dirty="0"/>
              <a:t> + _____NH</a:t>
            </a:r>
            <a:r>
              <a:rPr lang="en-US" sz="2400" b="1" baseline="-25000" dirty="0"/>
              <a:t>4</a:t>
            </a:r>
            <a:r>
              <a:rPr lang="en-US" sz="2400" b="1" dirty="0"/>
              <a:t>OH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 _____Fe(OH)</a:t>
            </a:r>
            <a:r>
              <a:rPr lang="en-US" sz="2400" b="1" baseline="-25000" dirty="0"/>
              <a:t>3</a:t>
            </a:r>
            <a:r>
              <a:rPr lang="en-US" sz="2400" b="1" dirty="0"/>
              <a:t> +_____NH</a:t>
            </a:r>
            <a:r>
              <a:rPr lang="en-US" sz="2400" b="1" baseline="-25000" dirty="0"/>
              <a:t>4</a:t>
            </a:r>
            <a:r>
              <a:rPr lang="en-US" sz="2400" b="1" dirty="0"/>
              <a:t>Cl </a:t>
            </a:r>
          </a:p>
          <a:p>
            <a:pPr marL="0" indent="0">
              <a:buNone/>
            </a:pPr>
            <a:r>
              <a:rPr lang="en-US" sz="2400" b="1" dirty="0"/>
              <a:t>									Fe</a:t>
            </a:r>
            <a:r>
              <a:rPr lang="en-US" sz="2400" b="1" baseline="30000" dirty="0"/>
              <a:t>3+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									Cl</a:t>
            </a:r>
            <a:r>
              <a:rPr lang="en-US" sz="2400" b="1" baseline="30000" dirty="0"/>
              <a:t>-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									NH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+</a:t>
            </a:r>
          </a:p>
          <a:p>
            <a:pPr marL="0" indent="0">
              <a:buNone/>
            </a:pPr>
            <a:r>
              <a:rPr lang="en-US" sz="2400" b="1" baseline="30000" dirty="0"/>
              <a:t>									</a:t>
            </a:r>
            <a:r>
              <a:rPr lang="en-US" sz="2400" b="1" dirty="0"/>
              <a:t>OH</a:t>
            </a:r>
            <a:r>
              <a:rPr lang="en-US" sz="2400" b="1" baseline="30000" dirty="0"/>
              <a:t>-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802EA9-8EBD-44BD-898A-FDD25244E15D}"/>
              </a:ext>
            </a:extLst>
          </p:cNvPr>
          <p:cNvSpPr txBox="1"/>
          <p:nvPr/>
        </p:nvSpPr>
        <p:spPr>
          <a:xfrm>
            <a:off x="4830415" y="3185010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DB0BC1-6602-4412-BA30-B023B76E2C58}"/>
              </a:ext>
            </a:extLst>
          </p:cNvPr>
          <p:cNvSpPr txBox="1"/>
          <p:nvPr/>
        </p:nvSpPr>
        <p:spPr>
          <a:xfrm>
            <a:off x="4784031" y="3589201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ECE661-EA7A-4F67-9690-17DC45F8A917}"/>
              </a:ext>
            </a:extLst>
          </p:cNvPr>
          <p:cNvSpPr txBox="1"/>
          <p:nvPr/>
        </p:nvSpPr>
        <p:spPr>
          <a:xfrm>
            <a:off x="4784031" y="410787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1AAC80-3EDF-436A-884D-C39F981202CC}"/>
              </a:ext>
            </a:extLst>
          </p:cNvPr>
          <p:cNvSpPr txBox="1"/>
          <p:nvPr/>
        </p:nvSpPr>
        <p:spPr>
          <a:xfrm>
            <a:off x="4830415" y="4626553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E9821B-079D-430C-874E-1DF1A2041E75}"/>
              </a:ext>
            </a:extLst>
          </p:cNvPr>
          <p:cNvSpPr txBox="1"/>
          <p:nvPr/>
        </p:nvSpPr>
        <p:spPr>
          <a:xfrm>
            <a:off x="6096000" y="3175325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3302A7-6806-4212-95DB-297CEB7B2DD8}"/>
              </a:ext>
            </a:extLst>
          </p:cNvPr>
          <p:cNvSpPr txBox="1"/>
          <p:nvPr/>
        </p:nvSpPr>
        <p:spPr>
          <a:xfrm>
            <a:off x="6096000" y="459455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119DC-AF52-4DCB-96E0-A38BB947F40A}"/>
              </a:ext>
            </a:extLst>
          </p:cNvPr>
          <p:cNvSpPr txBox="1"/>
          <p:nvPr/>
        </p:nvSpPr>
        <p:spPr>
          <a:xfrm>
            <a:off x="6115876" y="362076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6450E2-2ACB-4D5E-9C14-E2956374958D}"/>
              </a:ext>
            </a:extLst>
          </p:cNvPr>
          <p:cNvSpPr txBox="1"/>
          <p:nvPr/>
        </p:nvSpPr>
        <p:spPr>
          <a:xfrm>
            <a:off x="6115876" y="4171457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737E89-97FF-470F-A4AD-07405BA19C15}"/>
              </a:ext>
            </a:extLst>
          </p:cNvPr>
          <p:cNvSpPr txBox="1"/>
          <p:nvPr/>
        </p:nvSpPr>
        <p:spPr>
          <a:xfrm>
            <a:off x="8156709" y="260233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79410C-CC84-4624-841A-AE271ECA668B}"/>
              </a:ext>
            </a:extLst>
          </p:cNvPr>
          <p:cNvCxnSpPr>
            <a:cxnSpLocks/>
          </p:cNvCxnSpPr>
          <p:nvPr/>
        </p:nvCxnSpPr>
        <p:spPr>
          <a:xfrm flipV="1">
            <a:off x="6208643" y="3726018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2F59B16-5033-49EE-8B55-86679700115A}"/>
              </a:ext>
            </a:extLst>
          </p:cNvPr>
          <p:cNvSpPr txBox="1"/>
          <p:nvPr/>
        </p:nvSpPr>
        <p:spPr>
          <a:xfrm>
            <a:off x="6506818" y="364764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4BEEB37-C6C1-4E7E-82E1-15D421B8A902}"/>
              </a:ext>
            </a:extLst>
          </p:cNvPr>
          <p:cNvCxnSpPr>
            <a:cxnSpLocks/>
          </p:cNvCxnSpPr>
          <p:nvPr/>
        </p:nvCxnSpPr>
        <p:spPr>
          <a:xfrm flipV="1">
            <a:off x="6208643" y="4285838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3D2355D-2950-44CF-9DF8-5D1E36E76653}"/>
              </a:ext>
            </a:extLst>
          </p:cNvPr>
          <p:cNvSpPr txBox="1"/>
          <p:nvPr/>
        </p:nvSpPr>
        <p:spPr>
          <a:xfrm>
            <a:off x="6526694" y="4181963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53FE1D-F0F5-4556-87D7-3E8957DA344F}"/>
              </a:ext>
            </a:extLst>
          </p:cNvPr>
          <p:cNvSpPr txBox="1"/>
          <p:nvPr/>
        </p:nvSpPr>
        <p:spPr>
          <a:xfrm>
            <a:off x="3829883" y="259901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20BA8A-80FC-49F2-A7D5-5B7BB979DE11}"/>
              </a:ext>
            </a:extLst>
          </p:cNvPr>
          <p:cNvCxnSpPr>
            <a:cxnSpLocks/>
          </p:cNvCxnSpPr>
          <p:nvPr/>
        </p:nvCxnSpPr>
        <p:spPr>
          <a:xfrm flipV="1">
            <a:off x="4823789" y="4251687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9D94A06-A276-4B32-81D4-7E532039197B}"/>
              </a:ext>
            </a:extLst>
          </p:cNvPr>
          <p:cNvSpPr txBox="1"/>
          <p:nvPr/>
        </p:nvSpPr>
        <p:spPr>
          <a:xfrm>
            <a:off x="4353334" y="412967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FE35F39-E5AE-4594-AA70-F9125C15082E}"/>
              </a:ext>
            </a:extLst>
          </p:cNvPr>
          <p:cNvCxnSpPr>
            <a:cxnSpLocks/>
          </p:cNvCxnSpPr>
          <p:nvPr/>
        </p:nvCxnSpPr>
        <p:spPr>
          <a:xfrm flipV="1">
            <a:off x="4916554" y="4763644"/>
            <a:ext cx="185531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8B4F29E-BD1A-41D7-AF7B-95BC39192116}"/>
              </a:ext>
            </a:extLst>
          </p:cNvPr>
          <p:cNvSpPr txBox="1"/>
          <p:nvPr/>
        </p:nvSpPr>
        <p:spPr>
          <a:xfrm>
            <a:off x="4353334" y="4659769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C9682C-6750-4C0A-818C-1DD7C47B80E1}"/>
              </a:ext>
            </a:extLst>
          </p:cNvPr>
          <p:cNvSpPr txBox="1"/>
          <p:nvPr/>
        </p:nvSpPr>
        <p:spPr>
          <a:xfrm>
            <a:off x="1747566" y="2599014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819238-2508-4203-9BE2-AF7128AADACE}"/>
              </a:ext>
            </a:extLst>
          </p:cNvPr>
          <p:cNvSpPr txBox="1"/>
          <p:nvPr/>
        </p:nvSpPr>
        <p:spPr>
          <a:xfrm>
            <a:off x="5923726" y="2582958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431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7" grpId="0"/>
      <p:bldP spid="19" grpId="0"/>
      <p:bldP spid="21" grpId="0"/>
      <p:bldP spid="23" grpId="0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35484</TotalTime>
  <Words>934</Words>
  <Application>Microsoft Office PowerPoint</Application>
  <PresentationFormat>Widescreen</PresentationFormat>
  <Paragraphs>161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Chemistry – Review</vt:lpstr>
      <vt:lpstr>Evidence of a possible chemical reaction (review)</vt:lpstr>
      <vt:lpstr>Chemical Equations</vt:lpstr>
      <vt:lpstr>Balancing Chemical Equations</vt:lpstr>
      <vt:lpstr>Balancing Chemical Equations</vt:lpstr>
      <vt:lpstr>Balancing equations Examples </vt:lpstr>
      <vt:lpstr>Some strategies and hints</vt:lpstr>
      <vt:lpstr>Balancing equations Examples </vt:lpstr>
      <vt:lpstr>Balancing equations Examples </vt:lpstr>
      <vt:lpstr>Balancing equations Examples </vt:lpstr>
      <vt:lpstr>Word Equations</vt:lpstr>
      <vt:lpstr>Word Equations</vt:lpstr>
      <vt:lpstr>Word Equations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327</cp:revision>
  <dcterms:created xsi:type="dcterms:W3CDTF">2015-08-11T02:33:52Z</dcterms:created>
  <dcterms:modified xsi:type="dcterms:W3CDTF">2020-03-31T17:23:28Z</dcterms:modified>
</cp:coreProperties>
</file>